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sldIdLst>
    <p:sldId id="259" r:id="rId2"/>
    <p:sldId id="286" r:id="rId3"/>
    <p:sldId id="287" r:id="rId4"/>
    <p:sldId id="257" r:id="rId5"/>
    <p:sldId id="298" r:id="rId6"/>
    <p:sldId id="288" r:id="rId7"/>
    <p:sldId id="289" r:id="rId8"/>
    <p:sldId id="290" r:id="rId9"/>
    <p:sldId id="264" r:id="rId10"/>
    <p:sldId id="292" r:id="rId11"/>
    <p:sldId id="296" r:id="rId12"/>
    <p:sldId id="268" r:id="rId13"/>
    <p:sldId id="263" r:id="rId14"/>
    <p:sldId id="265" r:id="rId15"/>
    <p:sldId id="266" r:id="rId16"/>
    <p:sldId id="269" r:id="rId17"/>
    <p:sldId id="272" r:id="rId18"/>
    <p:sldId id="273" r:id="rId19"/>
    <p:sldId id="291" r:id="rId20"/>
    <p:sldId id="274" r:id="rId21"/>
    <p:sldId id="276" r:id="rId22"/>
    <p:sldId id="278" r:id="rId23"/>
    <p:sldId id="277" r:id="rId24"/>
    <p:sldId id="279" r:id="rId25"/>
    <p:sldId id="280" r:id="rId26"/>
    <p:sldId id="283" r:id="rId27"/>
    <p:sldId id="267" r:id="rId28"/>
    <p:sldId id="261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80197"/>
            <a:ext cx="8229600" cy="1728403"/>
          </a:xfrm>
        </p:spPr>
        <p:txBody>
          <a:bodyPr>
            <a:no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60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80197"/>
            <a:ext cx="8229600" cy="1728403"/>
          </a:xfrm>
        </p:spPr>
        <p:txBody>
          <a:bodyPr>
            <a:no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069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0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2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3538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2" r:id="rId3"/>
    <p:sldLayoutId id="2147483683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png"/><Relationship Id="rId5" Type="http://schemas.openxmlformats.org/officeDocument/2006/relationships/image" Target="../media/image5.png"/><Relationship Id="rId10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Microsoft_Excel_97-2003_Worksheet1.xls"/><Relationship Id="rId9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 txBox="1">
            <a:spLocks/>
          </p:cNvSpPr>
          <p:nvPr/>
        </p:nvSpPr>
        <p:spPr>
          <a:xfrm>
            <a:off x="354564" y="503854"/>
            <a:ext cx="8008386" cy="24819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400" dirty="0" smtClean="0"/>
              <a:t>Illinois Farmers as Nutrient Stewards: Opportunities via the Illinois Nutrient Loss Reduction Strategy</a:t>
            </a:r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1600200" y="2607432"/>
            <a:ext cx="6762749" cy="14700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8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416" y="2607432"/>
            <a:ext cx="733386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800" dirty="0" smtClean="0"/>
          </a:p>
          <a:p>
            <a:pPr algn="r"/>
            <a:endParaRPr lang="en-US" sz="2800" dirty="0" smtClean="0">
              <a:solidFill>
                <a:schemeClr val="bg1"/>
              </a:solidFill>
            </a:endParaRPr>
          </a:p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IFB Commodities Conference</a:t>
            </a:r>
          </a:p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July 30, 2014</a:t>
            </a:r>
          </a:p>
          <a:p>
            <a:pPr algn="r"/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en-US" sz="2400" dirty="0" smtClean="0"/>
              <a:t>Lauren </a:t>
            </a:r>
            <a:r>
              <a:rPr lang="en-US" sz="2400" dirty="0" err="1"/>
              <a:t>Lurkins</a:t>
            </a:r>
            <a:endParaRPr lang="en-US" sz="2400" dirty="0"/>
          </a:p>
          <a:p>
            <a:pPr algn="r"/>
            <a:r>
              <a:rPr lang="en-US" sz="2400" dirty="0"/>
              <a:t>Director of Natural and Environmental Resources</a:t>
            </a:r>
          </a:p>
        </p:txBody>
      </p:sp>
    </p:spTree>
    <p:extLst>
      <p:ext uri="{BB962C8B-B14F-4D97-AF65-F5344CB8AC3E}">
        <p14:creationId xmlns:p14="http://schemas.microsoft.com/office/powerpoint/2010/main" val="576137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Agricultural Nonpoint Sources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Includes recommended BMPs shown through peer reviewed research to reduce nutrient losses</a:t>
            </a:r>
          </a:p>
          <a:p>
            <a:pPr lvl="1"/>
            <a:r>
              <a:rPr lang="en-US" altLang="en-US" dirty="0" smtClean="0"/>
              <a:t>In-field (split application of N, cover crops, reduced tillage)</a:t>
            </a:r>
          </a:p>
          <a:p>
            <a:pPr lvl="1"/>
            <a:r>
              <a:rPr lang="en-US" altLang="en-US" dirty="0"/>
              <a:t>E</a:t>
            </a:r>
            <a:r>
              <a:rPr lang="en-US" altLang="en-US" dirty="0" smtClean="0"/>
              <a:t>dge of field (bioreactors, wetlands)</a:t>
            </a:r>
            <a:endParaRPr lang="en-US" altLang="en-US" dirty="0"/>
          </a:p>
          <a:p>
            <a:pPr lvl="1"/>
            <a:r>
              <a:rPr lang="en-US" altLang="en-US" dirty="0"/>
              <a:t>L</a:t>
            </a:r>
            <a:r>
              <a:rPr lang="en-US" altLang="en-US" dirty="0" smtClean="0"/>
              <a:t>and use changes (perennial crops)</a:t>
            </a:r>
          </a:p>
          <a:p>
            <a:r>
              <a:rPr lang="en-US" altLang="en-US" dirty="0" smtClean="0"/>
              <a:t>Information on costs and estimated reductions/acre for N and P</a:t>
            </a:r>
          </a:p>
          <a:p>
            <a:r>
              <a:rPr lang="en-US" altLang="en-US" dirty="0" smtClean="0"/>
              <a:t>Combination scenarios of BMPs to see large scale reductions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66866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Agricultural Nonpoint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Livestock operations - BMPs included for:</a:t>
            </a:r>
          </a:p>
          <a:p>
            <a:pPr lvl="1"/>
            <a:r>
              <a:rPr lang="en-US" altLang="en-US" dirty="0" smtClean="0"/>
              <a:t>Land </a:t>
            </a:r>
            <a:r>
              <a:rPr lang="en-US" altLang="en-US" dirty="0"/>
              <a:t>application of manure </a:t>
            </a:r>
          </a:p>
          <a:p>
            <a:pPr lvl="1"/>
            <a:r>
              <a:rPr lang="en-US" altLang="en-US" dirty="0" smtClean="0"/>
              <a:t>Runoff </a:t>
            </a:r>
            <a:r>
              <a:rPr lang="en-US" altLang="en-US" dirty="0"/>
              <a:t>management from production areas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566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Key Nutrient Reduction Programs</a:t>
            </a:r>
            <a:br>
              <a:rPr lang="en-US" dirty="0"/>
            </a:br>
            <a:r>
              <a:rPr lang="en-US" dirty="0"/>
              <a:t>for Nonpoint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building upon existing programs and resources</a:t>
            </a:r>
          </a:p>
          <a:p>
            <a:r>
              <a:rPr lang="en-US" dirty="0" smtClean="0"/>
              <a:t>Reinvigoration of voluntary conservation adoption and nutrient management</a:t>
            </a:r>
          </a:p>
          <a:p>
            <a:r>
              <a:rPr lang="en-US" dirty="0" smtClean="0"/>
              <a:t>No new legislation or regulation </a:t>
            </a:r>
          </a:p>
        </p:txBody>
      </p:sp>
    </p:spTree>
    <p:extLst>
      <p:ext uri="{BB962C8B-B14F-4D97-AF65-F5344CB8AC3E}">
        <p14:creationId xmlns:p14="http://schemas.microsoft.com/office/powerpoint/2010/main" val="3750543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151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Nutrient Reduction Programs</a:t>
            </a:r>
            <a:br>
              <a:rPr lang="en-US" dirty="0" smtClean="0"/>
            </a:br>
            <a:r>
              <a:rPr lang="en-US" dirty="0" smtClean="0"/>
              <a:t>for Nonpoint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 Programs</a:t>
            </a:r>
          </a:p>
          <a:p>
            <a:pPr lvl="1"/>
            <a:r>
              <a:rPr lang="en-US" dirty="0" smtClean="0"/>
              <a:t>IEPA</a:t>
            </a:r>
          </a:p>
          <a:p>
            <a:pPr lvl="2"/>
            <a:r>
              <a:rPr lang="en-US" dirty="0" smtClean="0"/>
              <a:t>Section 319 grant program</a:t>
            </a:r>
          </a:p>
          <a:p>
            <a:pPr lvl="2"/>
            <a:r>
              <a:rPr lang="en-US" dirty="0" smtClean="0"/>
              <a:t>Illinois Green Infrastructure Grant</a:t>
            </a:r>
          </a:p>
          <a:p>
            <a:pPr lvl="1"/>
            <a:r>
              <a:rPr lang="en-US" dirty="0" smtClean="0"/>
              <a:t>IDNR</a:t>
            </a:r>
          </a:p>
          <a:p>
            <a:pPr lvl="2"/>
            <a:r>
              <a:rPr lang="en-US" dirty="0" smtClean="0"/>
              <a:t>Conservation Reserve Enhancement Program</a:t>
            </a:r>
          </a:p>
          <a:p>
            <a:pPr lvl="1"/>
            <a:r>
              <a:rPr lang="en-US" dirty="0" smtClean="0"/>
              <a:t>IDOA</a:t>
            </a:r>
          </a:p>
          <a:p>
            <a:pPr lvl="2"/>
            <a:r>
              <a:rPr lang="en-US" dirty="0" smtClean="0"/>
              <a:t>Partners for Conservation Cost-Share (allocated annually to SWCDs)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9953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Key Nutrient Reduction Programs</a:t>
            </a:r>
            <a:br>
              <a:rPr lang="en-US" dirty="0"/>
            </a:br>
            <a:r>
              <a:rPr lang="en-US" dirty="0"/>
              <a:t>for Nonpoint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Programs</a:t>
            </a:r>
          </a:p>
          <a:p>
            <a:pPr lvl="1"/>
            <a:r>
              <a:rPr lang="en-US" dirty="0" smtClean="0"/>
              <a:t>NRCS</a:t>
            </a:r>
          </a:p>
          <a:p>
            <a:pPr lvl="2"/>
            <a:r>
              <a:rPr lang="en-US" dirty="0" smtClean="0"/>
              <a:t>Environmental Quality Incentives Program</a:t>
            </a:r>
          </a:p>
          <a:p>
            <a:pPr lvl="2"/>
            <a:r>
              <a:rPr lang="en-US" dirty="0" smtClean="0"/>
              <a:t>Conservation Stewardship Program</a:t>
            </a:r>
          </a:p>
          <a:p>
            <a:pPr lvl="2"/>
            <a:r>
              <a:rPr lang="en-US" dirty="0" smtClean="0"/>
              <a:t>Easement Programs (Agricultural Conservation Easement Program and Healthy Forests Reserve Program)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976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2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Key Nutrient Reduction Programs</a:t>
            </a:r>
            <a:br>
              <a:rPr lang="en-US" dirty="0"/>
            </a:br>
            <a:r>
              <a:rPr lang="en-US" dirty="0"/>
              <a:t>for Nonpoint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Illinois Agriculture Initiatives</a:t>
            </a:r>
          </a:p>
          <a:p>
            <a:pPr lvl="1"/>
            <a:r>
              <a:rPr lang="en-US" dirty="0" smtClean="0"/>
              <a:t>Nutrient Research and Education Council</a:t>
            </a:r>
          </a:p>
          <a:p>
            <a:pPr lvl="1"/>
            <a:r>
              <a:rPr lang="en-US" dirty="0" smtClean="0"/>
              <a:t>Council on Best Management Practices</a:t>
            </a:r>
          </a:p>
          <a:p>
            <a:pPr lvl="2"/>
            <a:r>
              <a:rPr lang="en-US" dirty="0" smtClean="0"/>
              <a:t>Keep it for the Crop Education and Outreach Program</a:t>
            </a:r>
          </a:p>
          <a:p>
            <a:pPr lvl="2"/>
            <a:r>
              <a:rPr lang="en-US" dirty="0" smtClean="0"/>
              <a:t>Cover Crop Training Initiative</a:t>
            </a:r>
          </a:p>
          <a:p>
            <a:pPr lvl="2"/>
            <a:r>
              <a:rPr lang="en-US" dirty="0"/>
              <a:t>Lake Springfield Watershed Project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5314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Established by Illinois agriculture in 2012 – sustainable funding mechanism for nutrient research and education</a:t>
            </a:r>
          </a:p>
          <a:p>
            <a:r>
              <a:rPr lang="en-US" dirty="0"/>
              <a:t>Assessment of 75 cents per ton of bulk fertilizer sold in the state.  Primarily paid by farmers.</a:t>
            </a:r>
          </a:p>
          <a:p>
            <a:r>
              <a:rPr lang="en-US" dirty="0"/>
              <a:t>Support projects and programs that address the role of nutrients in enhancing Illinois crop production while minimizing environmental impact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7130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funding to NREC between $2-2.5 million</a:t>
            </a:r>
          </a:p>
          <a:p>
            <a:r>
              <a:rPr lang="en-US" dirty="0" smtClean="0"/>
              <a:t>2014 is second year of funding</a:t>
            </a:r>
          </a:p>
          <a:p>
            <a:r>
              <a:rPr lang="en-US" dirty="0" smtClean="0"/>
              <a:t>Breakout session today to hear more about specific projects currently funded</a:t>
            </a:r>
          </a:p>
        </p:txBody>
      </p:sp>
    </p:spTree>
    <p:extLst>
      <p:ext uri="{BB962C8B-B14F-4D97-AF65-F5344CB8AC3E}">
        <p14:creationId xmlns:p14="http://schemas.microsoft.com/office/powerpoint/2010/main" val="690243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Illinois Council on Best Management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Coalition of agricultural organizations and agribusinesses:</a:t>
            </a:r>
          </a:p>
          <a:p>
            <a:pPr lvl="1"/>
            <a:r>
              <a:rPr lang="en-US" dirty="0" smtClean="0"/>
              <a:t>Illinois </a:t>
            </a:r>
            <a:r>
              <a:rPr lang="en-US" dirty="0"/>
              <a:t>Farm Bureau, Illinois Corn Growers Association, Illinois Soybean Association, Illinois Pork Producers Association, Illinois Fertilizer and Chemical Association, Syngenta, </a:t>
            </a:r>
            <a:r>
              <a:rPr lang="en-US" dirty="0" smtClean="0"/>
              <a:t>GROWMARK and Monsanto</a:t>
            </a:r>
          </a:p>
          <a:p>
            <a:r>
              <a:rPr lang="en-US" dirty="0" smtClean="0"/>
              <a:t>Mission is to </a:t>
            </a:r>
            <a:r>
              <a:rPr lang="en-US" dirty="0"/>
              <a:t>assist and encourage adoption of </a:t>
            </a:r>
            <a:r>
              <a:rPr lang="en-US" dirty="0" smtClean="0"/>
              <a:t>BMPs to </a:t>
            </a:r>
            <a:r>
              <a:rPr lang="en-US" dirty="0"/>
              <a:t>protect and enhance natural resources and the sustainability of agriculture in Illinois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4419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CBMP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 smtClean="0"/>
              <a:t>Information</a:t>
            </a:r>
            <a:r>
              <a:rPr lang="en-US" dirty="0" smtClean="0"/>
              <a:t>:  Gather current and accurate information on effective/economically viable BMPs and programs</a:t>
            </a:r>
            <a:endParaRPr lang="en-US" u="sng" dirty="0"/>
          </a:p>
          <a:p>
            <a:r>
              <a:rPr lang="en-US" u="sng" dirty="0" smtClean="0"/>
              <a:t>Awareness</a:t>
            </a:r>
            <a:r>
              <a:rPr lang="en-US" dirty="0" smtClean="0"/>
              <a:t>:  Increase awareness of water quality issues and BMPs that address</a:t>
            </a:r>
            <a:endParaRPr lang="en-US" u="sng" dirty="0"/>
          </a:p>
          <a:p>
            <a:r>
              <a:rPr lang="en-US" u="sng" dirty="0" smtClean="0"/>
              <a:t>Participation</a:t>
            </a:r>
            <a:r>
              <a:rPr lang="en-US" dirty="0" smtClean="0"/>
              <a:t>:  Increase farmer participation in programs and adoption of BMPs</a:t>
            </a:r>
          </a:p>
          <a:p>
            <a:r>
              <a:rPr lang="en-US" u="sng" dirty="0" smtClean="0"/>
              <a:t>Demonstration</a:t>
            </a:r>
            <a:r>
              <a:rPr lang="en-US" dirty="0" smtClean="0"/>
              <a:t>:  Demonstrate loss reductions and progress on strategy goals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74051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the Strategy Needed?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Gulf Hypoxia Task Force</a:t>
            </a:r>
          </a:p>
          <a:p>
            <a:pPr lvl="1"/>
            <a:r>
              <a:rPr lang="en-US" dirty="0" smtClean="0"/>
              <a:t>5 federal agencies, 12 states and tribes in the Mississippi River Basin</a:t>
            </a:r>
          </a:p>
          <a:p>
            <a:pPr lvl="1"/>
            <a:r>
              <a:rPr lang="en-US" dirty="0" smtClean="0"/>
              <a:t>Established in 1997 to reduce/control hypoxia in the Gulf</a:t>
            </a:r>
          </a:p>
          <a:p>
            <a:pPr lvl="1"/>
            <a:r>
              <a:rPr lang="en-US" dirty="0" smtClean="0"/>
              <a:t>2008 Action Plan Goals:</a:t>
            </a:r>
          </a:p>
          <a:p>
            <a:pPr lvl="2"/>
            <a:r>
              <a:rPr lang="en-US" dirty="0" smtClean="0"/>
              <a:t>Reduce Hypoxic Zone to 1,930 square miles</a:t>
            </a:r>
          </a:p>
          <a:p>
            <a:pPr lvl="2"/>
            <a:r>
              <a:rPr lang="en-US" dirty="0" smtClean="0"/>
              <a:t>Reduce Nutrient Loading to the Gulf – 45% Total P and Total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059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KIC Education and Outreach Program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Overarching program to promote BMPs so farmers aware of variety of tools available</a:t>
            </a:r>
          </a:p>
          <a:p>
            <a:r>
              <a:rPr lang="en-US" dirty="0" smtClean="0"/>
              <a:t>One component – 4R Program</a:t>
            </a:r>
          </a:p>
          <a:p>
            <a:pPr lvl="1"/>
            <a:r>
              <a:rPr lang="en-US" dirty="0" smtClean="0"/>
              <a:t>Nutrient stewardship program to reduce nutrient losses from agriculture, focusing on the 4Rs of Nutrient Use:  </a:t>
            </a:r>
            <a:r>
              <a:rPr lang="en-US" u="sng" dirty="0" smtClean="0"/>
              <a:t>Right Source, Right Rate, Right Time, Right Place</a:t>
            </a:r>
          </a:p>
          <a:p>
            <a:pPr lvl="1"/>
            <a:r>
              <a:rPr lang="en-US" dirty="0" smtClean="0"/>
              <a:t>Seeks to educate farmers and suppliers to manage nutrients in a systematic approach throughout the growing season, rather than as a single application</a:t>
            </a:r>
          </a:p>
        </p:txBody>
      </p:sp>
    </p:spTree>
    <p:extLst>
      <p:ext uri="{BB962C8B-B14F-4D97-AF65-F5344CB8AC3E}">
        <p14:creationId xmlns:p14="http://schemas.microsoft.com/office/powerpoint/2010/main" val="1016935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KIC Education and Outreach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KIC uses the following programs and tools to better educate farmers on the nitrogen cycle, nutrient uptake and optimum nitrogen rates for individual fields:</a:t>
            </a:r>
          </a:p>
          <a:p>
            <a:pPr lvl="1"/>
            <a:r>
              <a:rPr lang="en-US" dirty="0" smtClean="0"/>
              <a:t>On-farm nitrogen rate trials </a:t>
            </a:r>
          </a:p>
          <a:p>
            <a:pPr lvl="1"/>
            <a:r>
              <a:rPr lang="en-US" dirty="0" smtClean="0"/>
              <a:t>N-WATCH soil inventory and tracking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64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Crop Training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Utilize 3 regional cover crop specialists to provide training, education and outreach to promote use of cover crops for nutrient management in production agriculture</a:t>
            </a:r>
          </a:p>
          <a:p>
            <a:r>
              <a:rPr lang="en-US" dirty="0" smtClean="0"/>
              <a:t>Cover crop specialists will:</a:t>
            </a:r>
          </a:p>
          <a:p>
            <a:pPr lvl="1"/>
            <a:r>
              <a:rPr lang="en-US" dirty="0" smtClean="0"/>
              <a:t>Establish demonstration sites </a:t>
            </a:r>
            <a:endParaRPr lang="en-US" dirty="0"/>
          </a:p>
          <a:p>
            <a:pPr lvl="1"/>
            <a:r>
              <a:rPr lang="en-US" dirty="0" smtClean="0"/>
              <a:t>Work with ag retailers, local SWCDs and IDOA to identify farmers statewide</a:t>
            </a:r>
          </a:p>
          <a:p>
            <a:pPr lvl="1"/>
            <a:r>
              <a:rPr lang="en-US" dirty="0" smtClean="0"/>
              <a:t>Partner with Ag Departments at Community Colleges and establish network for education and outreach throughout the state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219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Lake Springfield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Purpose</a:t>
            </a:r>
            <a:r>
              <a:rPr lang="en-US" dirty="0" smtClean="0"/>
              <a:t>:  To reduce agriculture’s contribution of nitrate-N loading to Lake Springfield</a:t>
            </a:r>
          </a:p>
          <a:p>
            <a:r>
              <a:rPr lang="en-US" u="sng" dirty="0" smtClean="0"/>
              <a:t>Objective</a:t>
            </a:r>
            <a:r>
              <a:rPr lang="en-US" dirty="0" smtClean="0"/>
              <a:t>:  To help CWLP deliver finished drinking water no less than 5 ppm below the drinking water standard (of 10 ppm)</a:t>
            </a:r>
          </a:p>
          <a:p>
            <a:r>
              <a:rPr lang="en-US" u="sng" dirty="0" smtClean="0"/>
              <a:t>Length of Program</a:t>
            </a:r>
            <a:r>
              <a:rPr lang="en-US" dirty="0" smtClean="0"/>
              <a:t>:  3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470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Lake Springfield Project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CBMP</a:t>
            </a:r>
            <a:endParaRPr lang="en-US" dirty="0"/>
          </a:p>
          <a:p>
            <a:r>
              <a:rPr lang="en-US" dirty="0" smtClean="0"/>
              <a:t>Springfield CWLP</a:t>
            </a:r>
          </a:p>
          <a:p>
            <a:r>
              <a:rPr lang="en-US" dirty="0" smtClean="0"/>
              <a:t>Sangamon County SWCD</a:t>
            </a:r>
          </a:p>
          <a:p>
            <a:r>
              <a:rPr lang="en-US" dirty="0" smtClean="0"/>
              <a:t>Lincoln Land Community College</a:t>
            </a:r>
          </a:p>
          <a:p>
            <a:r>
              <a:rPr lang="en-US" dirty="0" smtClean="0"/>
              <a:t>Farmers</a:t>
            </a:r>
            <a:endParaRPr lang="en-US" dirty="0"/>
          </a:p>
          <a:p>
            <a:r>
              <a:rPr lang="en-US" dirty="0" smtClean="0"/>
              <a:t>Ag retailers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44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Lake Springfield Project Components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N-Rate trials</a:t>
            </a:r>
          </a:p>
          <a:p>
            <a:r>
              <a:rPr lang="en-US" dirty="0" smtClean="0"/>
              <a:t>Cover crop sites</a:t>
            </a:r>
          </a:p>
          <a:p>
            <a:r>
              <a:rPr lang="en-US" dirty="0" smtClean="0"/>
              <a:t>N-WATCH locations</a:t>
            </a:r>
          </a:p>
        </p:txBody>
      </p:sp>
    </p:spTree>
    <p:extLst>
      <p:ext uri="{BB962C8B-B14F-4D97-AF65-F5344CB8AC3E}">
        <p14:creationId xmlns:p14="http://schemas.microsoft.com/office/powerpoint/2010/main" val="33402525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Strategy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work will continue even after the Strategy is finalized:</a:t>
            </a:r>
          </a:p>
          <a:p>
            <a:pPr lvl="1"/>
            <a:r>
              <a:rPr lang="en-US" dirty="0"/>
              <a:t>Education and Outreach Committee</a:t>
            </a:r>
          </a:p>
          <a:p>
            <a:pPr lvl="1"/>
            <a:r>
              <a:rPr lang="en-US" dirty="0" smtClean="0"/>
              <a:t>Nutrient Science Advisory Committee (NNCs)</a:t>
            </a:r>
            <a:endParaRPr lang="en-US" dirty="0"/>
          </a:p>
          <a:p>
            <a:pPr lvl="1"/>
            <a:r>
              <a:rPr lang="en-US" dirty="0"/>
              <a:t>Water Monitoring Council </a:t>
            </a:r>
          </a:p>
          <a:p>
            <a:r>
              <a:rPr lang="en-US" dirty="0" smtClean="0"/>
              <a:t>Progress will be reviewed and reported to the public every 2 years</a:t>
            </a:r>
          </a:p>
          <a:p>
            <a:r>
              <a:rPr lang="en-US" dirty="0" smtClean="0"/>
              <a:t>Strategy is a living document, will be reviewed every 5 years by the stakeholder group to evaluate necessary revisions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62995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Everyone (urban, suburban, point source, nonpoint source) has contributed to the problem, and now everyone has an opportunity to be part of the solution</a:t>
            </a:r>
          </a:p>
          <a:p>
            <a:r>
              <a:rPr lang="en-US" dirty="0" smtClean="0"/>
              <a:t>Reinvigoration of voluntary conservation adoption and nutrient management on the farm</a:t>
            </a:r>
          </a:p>
          <a:p>
            <a:r>
              <a:rPr lang="en-US" dirty="0" smtClean="0"/>
              <a:t>New focus on tracking implementation of BMPs and resulting water quality impacts</a:t>
            </a:r>
          </a:p>
          <a:p>
            <a:r>
              <a:rPr lang="en-US" dirty="0" smtClean="0"/>
              <a:t>No “one size fits all” approach for all of Illinois agriculture</a:t>
            </a:r>
          </a:p>
          <a:p>
            <a:r>
              <a:rPr lang="en-US" dirty="0" smtClean="0"/>
              <a:t>Our opportunity to demonstrate that voluntary conservation does work!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6796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http://www.epa.state.il.us/water/nutrient/index.html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772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the Strategy Needed?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USEPA Guidance Memo in March 2011</a:t>
            </a:r>
          </a:p>
          <a:p>
            <a:pPr lvl="1"/>
            <a:r>
              <a:rPr lang="en-US" u="sng" dirty="0" smtClean="0"/>
              <a:t>Purpose</a:t>
            </a:r>
            <a:r>
              <a:rPr lang="en-US" dirty="0" smtClean="0"/>
              <a:t>:  Encourage states to develop nutrient reduction strategies while continuing to develop numeric nutrient standards.</a:t>
            </a:r>
          </a:p>
          <a:p>
            <a:pPr lvl="1"/>
            <a:r>
              <a:rPr lang="en-US" dirty="0" smtClean="0"/>
              <a:t>Lays out 8 elements of a framework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5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2042"/>
            <a:ext cx="64008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Stakeholder Involvement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015" y="1600200"/>
            <a:ext cx="8154785" cy="4525963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Stakeholders met August 2013 – May 2014:</a:t>
            </a:r>
            <a:endParaRPr lang="en-US" dirty="0"/>
          </a:p>
          <a:p>
            <a:pPr lvl="1">
              <a:defRPr/>
            </a:pPr>
            <a:r>
              <a:rPr lang="en-US" dirty="0"/>
              <a:t>Illinois Department of Agriculture, Illinois EPA</a:t>
            </a:r>
          </a:p>
          <a:p>
            <a:pPr lvl="1">
              <a:defRPr/>
            </a:pPr>
            <a:r>
              <a:rPr lang="en-US" dirty="0"/>
              <a:t>University of Illinois Science Team</a:t>
            </a:r>
          </a:p>
          <a:p>
            <a:pPr lvl="1">
              <a:defRPr/>
            </a:pPr>
            <a:r>
              <a:rPr lang="en-US" dirty="0"/>
              <a:t>Illinois Farm Bureau, Illinois Pork Producers Association, Illinois Fertilizer and Chemical Association, Illinois Corn Growers </a:t>
            </a:r>
            <a:r>
              <a:rPr lang="en-US" dirty="0" smtClean="0"/>
              <a:t>Association, Illinois CBMP</a:t>
            </a:r>
            <a:endParaRPr lang="en-US" dirty="0"/>
          </a:p>
          <a:p>
            <a:pPr lvl="1">
              <a:defRPr/>
            </a:pPr>
            <a:r>
              <a:rPr lang="en-US" dirty="0"/>
              <a:t>Association of Illinois Soil and Water Conservation Districts</a:t>
            </a:r>
          </a:p>
          <a:p>
            <a:pPr lvl="1">
              <a:defRPr/>
            </a:pPr>
            <a:r>
              <a:rPr lang="en-US" dirty="0"/>
              <a:t>University of Illinois Extension</a:t>
            </a:r>
          </a:p>
          <a:p>
            <a:pPr lvl="1">
              <a:defRPr/>
            </a:pPr>
            <a:r>
              <a:rPr lang="en-US" dirty="0" smtClean="0"/>
              <a:t>NRCS</a:t>
            </a:r>
            <a:endParaRPr lang="en-US" dirty="0"/>
          </a:p>
          <a:p>
            <a:pPr lvl="1">
              <a:defRPr/>
            </a:pPr>
            <a:r>
              <a:rPr lang="en-US" dirty="0"/>
              <a:t>Sanitary Districts/Wastewater Treatment Plants</a:t>
            </a:r>
          </a:p>
          <a:p>
            <a:pPr lvl="1">
              <a:defRPr/>
            </a:pPr>
            <a:r>
              <a:rPr lang="en-US" dirty="0"/>
              <a:t>Prairie Rivers Network, Environmental Law and Policy Center, Sierra Club</a:t>
            </a:r>
          </a:p>
          <a:p>
            <a:pPr lvl="1">
              <a:defRPr/>
            </a:pPr>
            <a:r>
              <a:rPr lang="en-US" dirty="0"/>
              <a:t>Illinois Environmental Regulatory Group</a:t>
            </a:r>
          </a:p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093750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the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Illinois EPA plans to release draft for public comment at the end of August</a:t>
            </a:r>
          </a:p>
          <a:p>
            <a:r>
              <a:rPr lang="en-US" dirty="0" smtClean="0"/>
              <a:t>Final strategy will go to USEPA by end of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320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extLst/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Science Assessment</a:t>
            </a:r>
            <a:endParaRPr lang="en-US" b="0" dirty="0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February 2013 – Illinois EPA partnered with University of Illinois to develop the Science Assessment:</a:t>
            </a:r>
          </a:p>
          <a:p>
            <a:pPr lvl="1">
              <a:defRPr/>
            </a:pPr>
            <a:r>
              <a:rPr lang="en-US" dirty="0" smtClean="0"/>
              <a:t>Current conditions in Illinois of nutrient sources and export by rivers in the state from point and non-point sources</a:t>
            </a:r>
          </a:p>
          <a:p>
            <a:pPr lvl="1">
              <a:defRPr/>
            </a:pPr>
            <a:r>
              <a:rPr lang="en-US" dirty="0" smtClean="0"/>
              <a:t>Methods that could be used to reduce these losses and estimates of their effectiveness throughout Illinois</a:t>
            </a:r>
          </a:p>
          <a:p>
            <a:pPr lvl="1">
              <a:defRPr/>
            </a:pPr>
            <a:r>
              <a:rPr lang="en-US" dirty="0" smtClean="0"/>
              <a:t>Estimates of the costs of statewide and watershed level application of these methods to reduce nutrient losses to meet TMDL and Gulf of Mexico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065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Science Assessment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Illinois contributes 20% of nitrate (410 M </a:t>
            </a:r>
            <a:r>
              <a:rPr lang="en-US" altLang="en-US" dirty="0" err="1" smtClean="0"/>
              <a:t>lbs</a:t>
            </a:r>
            <a:r>
              <a:rPr lang="en-US" altLang="en-US" dirty="0" smtClean="0"/>
              <a:t>) and 11% of phosphorus (37.5 M </a:t>
            </a:r>
            <a:r>
              <a:rPr lang="en-US" altLang="en-US" dirty="0" err="1" smtClean="0"/>
              <a:t>lbs</a:t>
            </a:r>
            <a:r>
              <a:rPr lang="en-US" altLang="en-US" dirty="0" smtClean="0"/>
              <a:t>) that makes it to the Gulf</a:t>
            </a:r>
          </a:p>
        </p:txBody>
      </p:sp>
      <p:graphicFrame>
        <p:nvGraphicFramePr>
          <p:cNvPr id="5837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7429276"/>
              </p:ext>
            </p:extLst>
          </p:nvPr>
        </p:nvGraphicFramePr>
        <p:xfrm>
          <a:off x="2540000" y="3328930"/>
          <a:ext cx="3444875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4" imgW="3444539" imgH="2847079" progId="Excel.Chart.8">
                  <p:embed/>
                </p:oleObj>
              </mc:Choice>
              <mc:Fallback>
                <p:oleObj r:id="rId4" imgW="3444539" imgH="284707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3328930"/>
                        <a:ext cx="3444875" cy="284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024035"/>
              </p:ext>
            </p:extLst>
          </p:nvPr>
        </p:nvGraphicFramePr>
        <p:xfrm>
          <a:off x="0" y="3328930"/>
          <a:ext cx="3073400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r:id="rId7" imgW="3072650" imgH="2847079" progId="Excel.Chart.8">
                  <p:embed/>
                </p:oleObj>
              </mc:Choice>
              <mc:Fallback>
                <p:oleObj r:id="rId7" imgW="3072650" imgH="284707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328930"/>
                        <a:ext cx="3073400" cy="284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4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8797318"/>
              </p:ext>
            </p:extLst>
          </p:nvPr>
        </p:nvGraphicFramePr>
        <p:xfrm>
          <a:off x="4785822" y="3328930"/>
          <a:ext cx="4673600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10" imgW="4676037" imgH="2847079" progId="Excel.Chart.8">
                  <p:embed/>
                </p:oleObj>
              </mc:Choice>
              <mc:Fallback>
                <p:oleObj r:id="rId10" imgW="4676037" imgH="284707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5822" y="3328930"/>
                        <a:ext cx="4673600" cy="284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0435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3338" y="0"/>
            <a:ext cx="4724401" cy="6858000"/>
          </a:xfrm>
        </p:spPr>
      </p:pic>
      <p:pic>
        <p:nvPicPr>
          <p:cNvPr id="7065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63" y="0"/>
            <a:ext cx="44529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393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365"/>
            <a:ext cx="8229600" cy="1143000"/>
          </a:xfrm>
        </p:spPr>
        <p:txBody>
          <a:bodyPr/>
          <a:lstStyle/>
          <a:p>
            <a:r>
              <a:rPr lang="en-US" dirty="0" smtClean="0"/>
              <a:t>Strategy Targets and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Baseline</a:t>
            </a:r>
            <a:r>
              <a:rPr lang="en-US" dirty="0" smtClean="0"/>
              <a:t> – Average annual loading of nitrate-N and P from the 1980-1996 levels</a:t>
            </a:r>
          </a:p>
          <a:p>
            <a:r>
              <a:rPr lang="en-US" u="sng" dirty="0"/>
              <a:t>Targets</a:t>
            </a:r>
            <a:r>
              <a:rPr lang="en-US" dirty="0"/>
              <a:t> – (5 year running average)</a:t>
            </a:r>
          </a:p>
          <a:p>
            <a:pPr lvl="1"/>
            <a:r>
              <a:rPr lang="en-US" dirty="0"/>
              <a:t>N:  15% by 2025, 45% ultimate </a:t>
            </a:r>
          </a:p>
          <a:p>
            <a:pPr lvl="1"/>
            <a:r>
              <a:rPr lang="en-US" dirty="0"/>
              <a:t>P:  25% by 2025, 45% ultimate</a:t>
            </a:r>
          </a:p>
          <a:p>
            <a:r>
              <a:rPr lang="en-US" u="sng" dirty="0" smtClean="0"/>
              <a:t>Estimated costs </a:t>
            </a:r>
            <a:r>
              <a:rPr lang="en-US" dirty="0" smtClean="0"/>
              <a:t>- $800 </a:t>
            </a:r>
            <a:r>
              <a:rPr lang="en-US" dirty="0"/>
              <a:t>million annually from point source and nonpoint source, with no new funding sources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61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1186</Words>
  <Application>Microsoft Office PowerPoint</Application>
  <PresentationFormat>On-screen Show (4:3)</PresentationFormat>
  <Paragraphs>144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Office Theme</vt:lpstr>
      <vt:lpstr>Microsoft Excel Chart</vt:lpstr>
      <vt:lpstr>PowerPoint Presentation</vt:lpstr>
      <vt:lpstr>Why is the Strategy Needed?</vt:lpstr>
      <vt:lpstr>Why is the Strategy Needed?</vt:lpstr>
      <vt:lpstr>Stakeholder Involvement</vt:lpstr>
      <vt:lpstr>Status of the Strategy</vt:lpstr>
      <vt:lpstr>Science Assessment</vt:lpstr>
      <vt:lpstr>Science Assessment</vt:lpstr>
      <vt:lpstr>PowerPoint Presentation</vt:lpstr>
      <vt:lpstr>Strategy Targets and Costs</vt:lpstr>
      <vt:lpstr>Agricultural Nonpoint Sources</vt:lpstr>
      <vt:lpstr>Agricultural Nonpoint Sources</vt:lpstr>
      <vt:lpstr>Key Nutrient Reduction Programs for Nonpoint Sources</vt:lpstr>
      <vt:lpstr>Key Nutrient Reduction Programs for Nonpoint Sources</vt:lpstr>
      <vt:lpstr>Key Nutrient Reduction Programs for Nonpoint Sources</vt:lpstr>
      <vt:lpstr>Key Nutrient Reduction Programs for Nonpoint Sources</vt:lpstr>
      <vt:lpstr>NREC</vt:lpstr>
      <vt:lpstr>NREC</vt:lpstr>
      <vt:lpstr>Illinois Council on Best Management Practices</vt:lpstr>
      <vt:lpstr>CBMP Goals</vt:lpstr>
      <vt:lpstr>KIC Education and Outreach Program</vt:lpstr>
      <vt:lpstr>KIC Education and Outreach Program</vt:lpstr>
      <vt:lpstr>Cover Crop Training Initiative</vt:lpstr>
      <vt:lpstr>Lake Springfield Project</vt:lpstr>
      <vt:lpstr>Lake Springfield Project Partners</vt:lpstr>
      <vt:lpstr>Lake Springfield Project Components</vt:lpstr>
      <vt:lpstr>Ongoing Strategy Work</vt:lpstr>
      <vt:lpstr>Conclusion</vt:lpstr>
      <vt:lpstr>http://www.epa.state.il.us/water/nutrient/index.html</vt:lpstr>
    </vt:vector>
  </TitlesOfParts>
  <Company>IFB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Newton</dc:creator>
  <cp:lastModifiedBy>Jennifer</cp:lastModifiedBy>
  <cp:revision>50</cp:revision>
  <dcterms:created xsi:type="dcterms:W3CDTF">2013-06-21T19:05:34Z</dcterms:created>
  <dcterms:modified xsi:type="dcterms:W3CDTF">2014-10-15T19:38:04Z</dcterms:modified>
</cp:coreProperties>
</file>